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5" r:id="rId3"/>
    <p:sldId id="266" r:id="rId4"/>
    <p:sldId id="268" r:id="rId5"/>
    <p:sldId id="267" r:id="rId6"/>
    <p:sldId id="269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72" r:id="rId15"/>
    <p:sldId id="273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2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5F0CB-3990-4504-A2F8-46CDA80F9416}" type="datetimeFigureOut">
              <a:rPr lang="en-US" smtClean="0"/>
              <a:pPr/>
              <a:t>2/13/2019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2ACD6-E1FC-41BD-8440-C8E428052B4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9CFCA-4C64-4195-9289-4CFD0F51FB9A}" type="datetimeFigureOut">
              <a:rPr lang="en-US" smtClean="0"/>
              <a:pPr/>
              <a:t>2/13/2019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8F7EA-A9C5-40B8-92AF-7D40F5C3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18/17/2017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3200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400" b="1" dirty="0" smtClean="0"/>
              <a:t> </a:t>
            </a:r>
            <a:r>
              <a:rPr lang="en-IN" sz="5400" b="1" dirty="0" smtClean="0"/>
              <a:t/>
            </a:r>
            <a:br>
              <a:rPr lang="en-IN" sz="5400" b="1" dirty="0" smtClean="0"/>
            </a:br>
            <a:r>
              <a:rPr lang="en-IN" sz="5400" b="1" dirty="0" smtClean="0"/>
              <a:t/>
            </a:r>
            <a:br>
              <a:rPr lang="en-IN" sz="5400" b="1" dirty="0" smtClean="0"/>
            </a:br>
            <a:r>
              <a:rPr lang="en-IN" sz="5400" b="1" dirty="0" smtClean="0"/>
              <a:t/>
            </a:r>
            <a:br>
              <a:rPr lang="en-IN" sz="5400" b="1" dirty="0" smtClean="0"/>
            </a:br>
            <a:r>
              <a:rPr lang="en-IN" sz="5400" b="1" dirty="0" smtClean="0"/>
              <a:t/>
            </a:r>
            <a:br>
              <a:rPr lang="en-IN" sz="5400" b="1" dirty="0" smtClean="0"/>
            </a:br>
            <a:r>
              <a:rPr lang="en-IN" sz="5400" b="1" dirty="0" smtClean="0"/>
              <a:t/>
            </a:r>
            <a:br>
              <a:rPr lang="en-IN" sz="5400" b="1" dirty="0" smtClean="0"/>
            </a:br>
            <a:r>
              <a:rPr lang="en-IN" sz="4900" b="1" dirty="0" smtClean="0">
                <a:solidFill>
                  <a:schemeClr val="tx1"/>
                </a:solidFill>
              </a:rPr>
              <a:t>“MY SRC MY PRIDE” </a:t>
            </a:r>
            <a:r>
              <a:rPr lang="en-IN" sz="5400" b="1" dirty="0" smtClean="0"/>
              <a:t/>
            </a:r>
            <a:br>
              <a:rPr lang="en-IN" sz="5400" b="1" dirty="0" smtClean="0"/>
            </a:br>
            <a:r>
              <a:rPr lang="en-IN" sz="5400" b="1" dirty="0" smtClean="0"/>
              <a:t>BASIC CONCEPTS OF </a:t>
            </a:r>
            <a:r>
              <a:rPr lang="en-IN" sz="5400" b="1" dirty="0" smtClean="0"/>
              <a:t>ADVANCED </a:t>
            </a:r>
            <a:r>
              <a:rPr lang="en-IN" sz="5400" b="1" dirty="0" smtClean="0"/>
              <a:t>COMPUTING TECHNIQUES</a:t>
            </a:r>
            <a:endParaRPr lang="en-I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Mrs</a:t>
            </a:r>
            <a:r>
              <a:rPr lang="en-US" sz="2400" dirty="0" smtClean="0"/>
              <a:t>. A. MULLAI</a:t>
            </a:r>
          </a:p>
          <a:p>
            <a:pPr algn="ctr"/>
            <a:r>
              <a:rPr lang="en-US" sz="2400" dirty="0" smtClean="0"/>
              <a:t>ASSOCIATE PROFESSOR </a:t>
            </a:r>
          </a:p>
          <a:p>
            <a:pPr algn="ctr"/>
            <a:r>
              <a:rPr lang="en-US" sz="2400" dirty="0" smtClean="0"/>
              <a:t>DEPARTMENT OF COMPUTER SCIENCE </a:t>
            </a:r>
          </a:p>
          <a:p>
            <a:pPr algn="ctr"/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91625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98525" indent="-536575"/>
            <a:r>
              <a:rPr lang="en-IN" b="1" dirty="0" smtClean="0">
                <a:solidFill>
                  <a:schemeClr val="tx1"/>
                </a:solidFill>
              </a:rPr>
              <a:t>    MOBILE COMMUNICATION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181600" cy="47244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technology that allows transmission of </a:t>
            </a:r>
          </a:p>
          <a:p>
            <a:pPr>
              <a:buNone/>
            </a:pPr>
            <a:r>
              <a:rPr lang="en-IN" dirty="0" smtClean="0"/>
              <a:t>    data, voice and video</a:t>
            </a:r>
          </a:p>
          <a:p>
            <a:pPr>
              <a:buNone/>
            </a:pPr>
            <a:r>
              <a:rPr lang="en-IN" dirty="0" smtClean="0"/>
              <a:t>    via a computer or any other wireless enabled device </a:t>
            </a:r>
          </a:p>
          <a:p>
            <a:pPr>
              <a:buNone/>
            </a:pPr>
            <a:r>
              <a:rPr lang="en-IN" dirty="0" smtClean="0"/>
              <a:t>   without having to be connected to a fixed physical link. </a:t>
            </a:r>
          </a:p>
          <a:p>
            <a:pPr marL="319088" indent="-50800">
              <a:buNone/>
            </a:pPr>
            <a:r>
              <a:rPr lang="en-IN" dirty="0" smtClean="0"/>
              <a:t>which involves −</a:t>
            </a:r>
          </a:p>
          <a:p>
            <a:pPr marL="898525" indent="-536575">
              <a:buFont typeface="Arial" pitchFamily="34" charset="0"/>
              <a:buChar char="•"/>
            </a:pPr>
            <a:r>
              <a:rPr lang="en-IN" dirty="0" smtClean="0"/>
              <a:t>Mobile communication</a:t>
            </a:r>
          </a:p>
          <a:p>
            <a:pPr marL="898525" indent="-536575">
              <a:buFont typeface="Arial" pitchFamily="34" charset="0"/>
              <a:buChar char="•"/>
            </a:pPr>
            <a:r>
              <a:rPr lang="en-IN" dirty="0" smtClean="0"/>
              <a:t>Mobile hardware</a:t>
            </a:r>
          </a:p>
          <a:p>
            <a:pPr marL="898525" indent="-536575">
              <a:buFont typeface="Arial" pitchFamily="34" charset="0"/>
              <a:buChar char="•"/>
            </a:pPr>
            <a:r>
              <a:rPr lang="en-IN" dirty="0" smtClean="0"/>
              <a:t>Mobile software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…MOBILE COMPUTING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86400" cy="47244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protocols, services, bandwidth, and portals </a:t>
            </a:r>
          </a:p>
          <a:p>
            <a:r>
              <a:rPr lang="en-IN" dirty="0" smtClean="0"/>
              <a:t>The data format is also defined at this stage. </a:t>
            </a:r>
          </a:p>
          <a:p>
            <a:r>
              <a:rPr lang="en-IN" dirty="0" smtClean="0"/>
              <a:t>there is no collision with other existing systems which offer the same service.</a:t>
            </a:r>
          </a:p>
          <a:p>
            <a:r>
              <a:rPr lang="en-IN" dirty="0" smtClean="0"/>
              <a:t>radio wave-oriented. </a:t>
            </a:r>
          </a:p>
          <a:p>
            <a:r>
              <a:rPr lang="en-IN" dirty="0" smtClean="0"/>
              <a:t>That is, the signals are carried over the air</a:t>
            </a:r>
          </a:p>
          <a:p>
            <a:r>
              <a:rPr lang="en-IN" dirty="0" smtClean="0"/>
              <a:t>capable of receiving and sending similar kinds of signals.</a:t>
            </a:r>
            <a:endParaRPr lang="en-IN" dirty="0"/>
          </a:p>
        </p:txBody>
      </p:sp>
      <p:pic>
        <p:nvPicPr>
          <p:cNvPr id="32770" name="Picture 2" descr="Mobile Commun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1600200"/>
            <a:ext cx="3683000" cy="44196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>
                <a:solidFill>
                  <a:schemeClr val="tx1"/>
                </a:solidFill>
              </a:rPr>
              <a:t>MOBILE HARDWARE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477000" cy="4800600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receive or access the service of mobility. </a:t>
            </a:r>
          </a:p>
          <a:p>
            <a:pPr>
              <a:buNone/>
            </a:pPr>
            <a:r>
              <a:rPr lang="en-IN" dirty="0" smtClean="0"/>
              <a:t>   Ex: portable laptops, smartphones, tablet Pc's, Personal Digital Assistants.</a:t>
            </a:r>
          </a:p>
          <a:p>
            <a:r>
              <a:rPr lang="en-IN" dirty="0" smtClean="0"/>
              <a:t>capable of sensing and receiving signals. </a:t>
            </a:r>
          </a:p>
          <a:p>
            <a:r>
              <a:rPr lang="en-IN" dirty="0" smtClean="0"/>
              <a:t>operate in full- duplex - sending and receiving signals at the same time. </a:t>
            </a:r>
          </a:p>
          <a:p>
            <a:r>
              <a:rPr lang="en-IN" dirty="0" smtClean="0"/>
              <a:t>They don't have to wait until one device has finished communicating for the other device to initiate communications.</a:t>
            </a:r>
          </a:p>
          <a:p>
            <a:r>
              <a:rPr lang="en-IN" dirty="0" smtClean="0"/>
              <a:t>use an existing and established network to operate on. </a:t>
            </a:r>
          </a:p>
          <a:p>
            <a:r>
              <a:rPr lang="en-IN" dirty="0" smtClean="0"/>
              <a:t>In most cases, it would be a wireless network.</a:t>
            </a:r>
          </a:p>
          <a:p>
            <a:endParaRPr lang="en-IN" dirty="0"/>
          </a:p>
        </p:txBody>
      </p:sp>
      <p:pic>
        <p:nvPicPr>
          <p:cNvPr id="35842" name="Picture 2" descr="Mobile Devi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2819400" cy="27432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MOBILE SOFTWARE</a:t>
            </a:r>
            <a:br>
              <a:rPr lang="en-IN" b="1" dirty="0" smtClean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3352800"/>
            <a:ext cx="8763000" cy="2895600"/>
          </a:xfrm>
        </p:spPr>
        <p:txBody>
          <a:bodyPr>
            <a:normAutofit/>
          </a:bodyPr>
          <a:lstStyle/>
          <a:p>
            <a:r>
              <a:rPr lang="en-IN" dirty="0" smtClean="0"/>
              <a:t>Mobile software is the actual program that runs on the mobile hardware. </a:t>
            </a:r>
          </a:p>
          <a:p>
            <a:r>
              <a:rPr lang="en-IN" dirty="0" smtClean="0"/>
              <a:t>It deals with the characteristics and requirements of mobile applications. </a:t>
            </a:r>
          </a:p>
          <a:p>
            <a:r>
              <a:rPr lang="en-IN" dirty="0" smtClean="0"/>
              <a:t>it is the operating system of the appliance.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34818" name="Picture 2" descr="Mobile 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1919589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CLOUD COMPUTING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cloud compu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524000"/>
            <a:ext cx="2362201" cy="22847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524001"/>
            <a:ext cx="6019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q"/>
            </a:pPr>
            <a:r>
              <a:rPr lang="en-GB" sz="2400" dirty="0" smtClean="0"/>
              <a:t>umbrella - Internet based development and services</a:t>
            </a:r>
          </a:p>
          <a:p>
            <a:pPr marL="361950" indent="-361950">
              <a:buFont typeface="Wingdings" pitchFamily="2" charset="2"/>
              <a:buChar char="q"/>
            </a:pPr>
            <a:r>
              <a:rPr lang="en-GB" sz="2400" dirty="0" smtClean="0"/>
              <a:t>Characteristics</a:t>
            </a:r>
          </a:p>
          <a:p>
            <a:pPr lvl="1"/>
            <a:r>
              <a:rPr lang="en-GB" sz="2400" b="1" dirty="0" smtClean="0"/>
              <a:t>Remotely hosted</a:t>
            </a:r>
            <a:r>
              <a:rPr lang="en-GB" sz="2400" dirty="0" smtClean="0"/>
              <a:t>: Services or data are hosted on remote infrastructure. </a:t>
            </a:r>
          </a:p>
          <a:p>
            <a:pPr lvl="1"/>
            <a:r>
              <a:rPr lang="en-GB" sz="2400" b="1" dirty="0" smtClean="0"/>
              <a:t>Ubiquitous</a:t>
            </a:r>
            <a:r>
              <a:rPr lang="en-GB" sz="2400" dirty="0" smtClean="0"/>
              <a:t>: Services or data are available from anywhere.</a:t>
            </a:r>
          </a:p>
          <a:p>
            <a:pPr lvl="1"/>
            <a:r>
              <a:rPr lang="en-GB" sz="2400" b="1" dirty="0" smtClean="0"/>
              <a:t>Commodified</a:t>
            </a:r>
            <a:r>
              <a:rPr lang="en-GB" sz="2400" dirty="0" smtClean="0"/>
              <a:t>: similar to traditional that of traditional utilities, like gas and electricity –</a:t>
            </a:r>
          </a:p>
          <a:p>
            <a:pPr lvl="1"/>
            <a:r>
              <a:rPr lang="en-GB" sz="2400" dirty="0" smtClean="0"/>
              <a:t> you pay for what you would want!</a:t>
            </a:r>
          </a:p>
          <a:p>
            <a:pPr marL="361950" indent="-361950">
              <a:buFont typeface="Wingdings" pitchFamily="2" charset="2"/>
              <a:buChar char="q"/>
            </a:pPr>
            <a:endParaRPr lang="en-GB" dirty="0" smtClean="0"/>
          </a:p>
          <a:p>
            <a:pPr marL="361950" indent="-361950">
              <a:buFont typeface="Wingdings" pitchFamily="2" charset="2"/>
              <a:buChar char="q"/>
            </a:pPr>
            <a:endParaRPr lang="en-GB" dirty="0" smtClean="0"/>
          </a:p>
          <a:p>
            <a:pPr marL="361950" indent="-361950">
              <a:buFont typeface="Wingdings" pitchFamily="2" charset="2"/>
              <a:buChar char="q"/>
            </a:pPr>
            <a:endParaRPr lang="en-GB" dirty="0" smtClean="0"/>
          </a:p>
          <a:p>
            <a:pPr marL="361950" indent="-361950">
              <a:buFont typeface="Wingdings" pitchFamily="2" charset="2"/>
              <a:buChar char="q"/>
            </a:pPr>
            <a:endParaRPr lang="en-GB" dirty="0" smtClean="0"/>
          </a:p>
        </p:txBody>
      </p:sp>
      <p:pic>
        <p:nvPicPr>
          <p:cNvPr id="11" name="Content Placeholder 3" descr="424px-Cloud_Computing_Stack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77000" y="3657600"/>
            <a:ext cx="2667000" cy="281940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…CLOUD COMPUTING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0" name="Picture 4" descr="https://upload.wikimedia.org/wikipedia/commons/thumb/b/b5/Cloud_computing.svg/800px-Cloud_computing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191000" cy="5105400"/>
          </a:xfrm>
          <a:prstGeom prst="rect">
            <a:avLst/>
          </a:prstGeom>
          <a:noFill/>
        </p:spPr>
      </p:pic>
      <p:pic>
        <p:nvPicPr>
          <p:cNvPr id="30724" name="Picture 4" descr="https://upload.wikimedia.org/wikipedia/commons/3/3c/Cloud_computing_lay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572000" cy="51816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…CLOUD COMPUTING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915400" cy="4953000"/>
          </a:xfrm>
        </p:spPr>
        <p:txBody>
          <a:bodyPr>
            <a:normAutofit/>
          </a:bodyPr>
          <a:lstStyle/>
          <a:p>
            <a:pPr marL="536575" indent="-363538"/>
            <a:r>
              <a:rPr lang="en-US" sz="2400" b="1" dirty="0" smtClean="0"/>
              <a:t>Cloud Computing </a:t>
            </a:r>
          </a:p>
          <a:p>
            <a:pPr marL="536575" indent="-363538">
              <a:buNone/>
            </a:pPr>
            <a:r>
              <a:rPr lang="en-US" sz="2400" b="1" dirty="0" smtClean="0"/>
              <a:t>    </a:t>
            </a:r>
            <a:r>
              <a:rPr lang="en-US" sz="2400" dirty="0" smtClean="0"/>
              <a:t>a new class of network based computing that takes place over the Internet, </a:t>
            </a:r>
          </a:p>
          <a:p>
            <a:pPr marL="536575" lvl="1" indent="-363538">
              <a:buFont typeface="Wingdings" pitchFamily="2" charset="2"/>
              <a:buChar char="§"/>
            </a:pPr>
            <a:r>
              <a:rPr lang="en-US" sz="2400" dirty="0" smtClean="0"/>
              <a:t>Utility Computing</a:t>
            </a:r>
          </a:p>
          <a:p>
            <a:pPr marL="536575" lvl="1" indent="-363538">
              <a:buFont typeface="Wingdings" pitchFamily="2" charset="2"/>
              <a:buChar char="§"/>
            </a:pPr>
            <a:r>
              <a:rPr lang="en-US" sz="2400" dirty="0" smtClean="0"/>
              <a:t>integrated and networked hardware, software and Internet infrastructure (called a platform).</a:t>
            </a:r>
          </a:p>
          <a:p>
            <a:pPr marL="536575" lvl="1" indent="-363538">
              <a:buFont typeface="Wingdings" pitchFamily="2" charset="2"/>
              <a:buChar char="§"/>
            </a:pPr>
            <a:r>
              <a:rPr lang="en-US" sz="2400" dirty="0" smtClean="0"/>
              <a:t>Using the Internet for communication and transport </a:t>
            </a:r>
          </a:p>
          <a:p>
            <a:pPr marL="536575" lvl="1" indent="-363538">
              <a:buFont typeface="Wingdings" pitchFamily="2" charset="2"/>
              <a:buChar char="§"/>
            </a:pPr>
            <a:r>
              <a:rPr lang="en-US" sz="2400" dirty="0" smtClean="0"/>
              <a:t>provides hardware, software and networking services to clients</a:t>
            </a:r>
          </a:p>
          <a:p>
            <a:pPr marL="536575" indent="-363538"/>
            <a:r>
              <a:rPr lang="en-US" sz="2400" dirty="0" smtClean="0"/>
              <a:t>hide the complexity and details from users and applications – </a:t>
            </a:r>
          </a:p>
          <a:p>
            <a:pPr marL="536575" indent="-363538">
              <a:buNone/>
            </a:pPr>
            <a:r>
              <a:rPr lang="en-US" sz="2400" dirty="0" smtClean="0"/>
              <a:t>     simple graphical interface or API (Applications Programming Interface).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30"/>
          <p:cNvSpPr/>
          <p:nvPr/>
        </p:nvSpPr>
        <p:spPr>
          <a:xfrm>
            <a:off x="4572000" y="1447800"/>
            <a:ext cx="4572000" cy="4343400"/>
          </a:xfrm>
          <a:prstGeom prst="cloud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7" algn="ctr">
              <a:defRPr/>
            </a:pP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…CLOUD COMPUTING</a:t>
            </a:r>
            <a:endParaRPr lang="en-IN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4724400" cy="4648200"/>
          </a:xfrm>
        </p:spPr>
        <p:txBody>
          <a:bodyPr>
            <a:normAutofit/>
          </a:bodyPr>
          <a:lstStyle/>
          <a:p>
            <a:pPr marL="342882" indent="-342882">
              <a:defRPr/>
            </a:pPr>
            <a:r>
              <a:rPr lang="en-US" sz="2800" dirty="0" smtClean="0"/>
              <a:t>Shared pool of configurable computing resources</a:t>
            </a:r>
          </a:p>
          <a:p>
            <a:pPr marL="342882" indent="-342882">
              <a:defRPr/>
            </a:pPr>
            <a:r>
              <a:rPr lang="en-US" sz="2800" dirty="0" smtClean="0"/>
              <a:t>On-demand network access</a:t>
            </a:r>
          </a:p>
          <a:p>
            <a:pPr marL="342882" indent="-342882">
              <a:defRPr/>
            </a:pPr>
            <a:r>
              <a:rPr lang="en-US" sz="2800" dirty="0" smtClean="0"/>
              <a:t>Provisioned by the Service Provider</a:t>
            </a:r>
            <a:endParaRPr lang="en-US" dirty="0"/>
          </a:p>
        </p:txBody>
      </p:sp>
      <p:pic>
        <p:nvPicPr>
          <p:cNvPr id="9" name="Picture 19" descr="C:\Documents and Settings\hemaj\Local Settings\Temporary Internet Files\Content.IE5\94AVCMI7\MC90001666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606577"/>
            <a:ext cx="1136650" cy="11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1" descr="C:\Documents and Settings\hemaj\Local Settings\Temporary Internet Files\Content.IE5\6LL7HR2V\MC90014956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524000"/>
            <a:ext cx="14668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C:\Documents and Settings\hemaj\Local Settings\Temporary Internet Files\Content.IE5\QAMRBPPQ\MC90043484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212" y="2590800"/>
            <a:ext cx="15273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C:\Documents and Settings\hemaj\Local Settings\Temporary Internet Files\Content.IE5\6LL7HR2V\MC90019743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657600"/>
            <a:ext cx="990600" cy="14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4000496" y="4500571"/>
            <a:ext cx="1928826" cy="50006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42882" marR="0" lvl="0" indent="-342882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82" marR="0" lvl="0" indent="-342882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82" marR="0" lvl="0" indent="-342882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82" marR="0" lvl="0" indent="-342882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82" marR="0" lvl="0" indent="-342882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charset="0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18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SERVERS</a:t>
            </a:r>
            <a:endParaRPr lang="en-I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4267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STORAGE</a:t>
            </a:r>
          </a:p>
          <a:p>
            <a:r>
              <a:rPr lang="en-IN" b="1" dirty="0" smtClean="0"/>
              <a:t>(DATABASES)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1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NETWORKS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182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APPLICATIONS</a:t>
            </a:r>
          </a:p>
          <a:p>
            <a:r>
              <a:rPr lang="en-IN" b="1" dirty="0" smtClean="0"/>
              <a:t>(SERVICES)</a:t>
            </a:r>
            <a:endParaRPr lang="en-IN" b="1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791200" y="2209800"/>
            <a:ext cx="533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</p:cNvCxnSpPr>
          <p:nvPr/>
        </p:nvCxnSpPr>
        <p:spPr>
          <a:xfrm>
            <a:off x="7791450" y="2098675"/>
            <a:ext cx="361950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3"/>
          </p:cNvCxnSpPr>
          <p:nvPr/>
        </p:nvCxnSpPr>
        <p:spPr>
          <a:xfrm flipV="1">
            <a:off x="7391400" y="2971801"/>
            <a:ext cx="990600" cy="1391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40386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   </a:t>
            </a:r>
            <a:r>
              <a:rPr lang="en-GB" sz="4000" b="1" dirty="0" smtClean="0">
                <a:solidFill>
                  <a:schemeClr val="tx1"/>
                </a:solidFill>
              </a:rPr>
              <a:t>OPPORTUNITIES AND CHALLENGES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The use of the cloud provides a number of opportunities: 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It enables services to be used without any understanding of their infrastructure.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Cloud computing works using economies of scale:</a:t>
            </a:r>
          </a:p>
          <a:p>
            <a:pPr marL="1339850" lvl="2" indent="-441325">
              <a:buFont typeface="Wingdings" pitchFamily="2" charset="2"/>
              <a:buChar char="§"/>
            </a:pPr>
            <a:r>
              <a:rPr lang="en-GB" sz="2000" dirty="0" smtClean="0"/>
              <a:t>no longer need to buy their own software or servers. </a:t>
            </a:r>
          </a:p>
          <a:p>
            <a:pPr marL="1339850" lvl="2" indent="-441325">
              <a:buFont typeface="Wingdings" pitchFamily="2" charset="2"/>
              <a:buChar char="§"/>
            </a:pPr>
            <a:r>
              <a:rPr lang="en-GB" sz="2000" dirty="0" smtClean="0"/>
              <a:t>Cost would be by on-demand pricing. </a:t>
            </a:r>
          </a:p>
          <a:p>
            <a:pPr marL="1339850" lvl="2" indent="-441325">
              <a:buFont typeface="Wingdings" pitchFamily="2" charset="2"/>
              <a:buChar char="§"/>
            </a:pPr>
            <a:r>
              <a:rPr lang="en-GB" sz="2000" dirty="0" smtClean="0"/>
              <a:t>Vendors and Service providers claim costs by establishing an ongoing revenue stream.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Data and services are stored remotely but accessible from “anywhere”. 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ADVANTAGES OF CLOUD COMPUTING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Lower computer costs: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You do not need a high-powered and high-priced computer to run cloud computing web-based applications.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desktop PC does not need the processing power or hard disk space – UNLIKE traditional desktop software.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PC can be less expensive, with a smaller hard disk, less memory, more efficient processor...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does not even need a CD or DVD drive, as no software programs have to be loaded and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no document files need to be saved.</a:t>
            </a:r>
            <a:endParaRPr lang="en-GB" sz="2400" dirty="0" smtClean="0"/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NETWORKS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Autofit/>
          </a:bodyPr>
          <a:lstStyle/>
          <a:p>
            <a:r>
              <a:rPr lang="en-IN" sz="2400" dirty="0" smtClean="0"/>
              <a:t>is a digital telecommunications network - allows nodes to share resources.</a:t>
            </a:r>
          </a:p>
          <a:p>
            <a:r>
              <a:rPr lang="en-IN" sz="2400" dirty="0" smtClean="0"/>
              <a:t> In computer networks, exchange data with each other using a data link.</a:t>
            </a:r>
          </a:p>
          <a:p>
            <a:r>
              <a:rPr lang="en-IN" sz="2400" dirty="0" smtClean="0"/>
              <a:t>The connections between nodes are established using either cable media or wireless media.</a:t>
            </a:r>
          </a:p>
          <a:p>
            <a:r>
              <a:rPr lang="en-IN" sz="2400" dirty="0" smtClean="0"/>
              <a:t>Network computer devices that originate, route and terminate the data are called network nodes.</a:t>
            </a:r>
          </a:p>
          <a:p>
            <a:r>
              <a:rPr lang="en-IN" sz="2400" dirty="0" smtClean="0"/>
              <a:t>Nodes can include hosts such as personal computers, phones, servers as well as networking hardware.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…ADVANTAGES OF CLOUD COMPUTING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0772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Improved performance: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better performance - PC.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Computers in a cloud computing system boot and run faster - because they have fewer programs and processes loaded into memory…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Reduced software costs: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Instead of purchasing expensive software applications – </a:t>
            </a:r>
          </a:p>
          <a:p>
            <a:pPr lvl="1">
              <a:buNone/>
            </a:pPr>
            <a:r>
              <a:rPr lang="en-US" sz="2400" dirty="0" smtClean="0"/>
              <a:t>    can get most of what you need for free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most cloud computing applications today, such as the Google Docs suite.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better than paying for similar commercial software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which alone may be justification for switching to cloud applications.</a:t>
            </a:r>
            <a:endParaRPr lang="en-GB" sz="1800" dirty="0" smtClean="0"/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…ADVANTAGES OF CLOUD COMPUTING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6200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Instant software updates: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no longer faced obsolete software and high upgrade costs.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application is web-based, updates happen automatically 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available the next time you log into the cloud.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you get the latest version 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without needing to pay for or download an upgrade.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Improved document format compatibility.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machine being compatible with other users' applications or OS.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no format incompatibilities - sharing documents and applications in the cloud.</a:t>
            </a:r>
            <a:endParaRPr lang="en-GB" sz="2000" dirty="0" smtClean="0"/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…ADVANTAGES OF CLOUD COMPUTING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Unlimited storage capacity:</a:t>
            </a:r>
          </a:p>
          <a:p>
            <a:pPr lvl="1"/>
            <a:r>
              <a:rPr lang="en-US" sz="2400" dirty="0" smtClean="0"/>
              <a:t>Cloud computing offers virtually limitless storage. </a:t>
            </a:r>
          </a:p>
          <a:p>
            <a:pPr lvl="1"/>
            <a:r>
              <a:rPr lang="en-US" sz="2400" dirty="0" smtClean="0"/>
              <a:t>Your computer's current 1 </a:t>
            </a:r>
            <a:r>
              <a:rPr lang="en-US" sz="2400" dirty="0" err="1" smtClean="0"/>
              <a:t>Tbyte</a:t>
            </a:r>
            <a:r>
              <a:rPr lang="en-US" sz="2400" dirty="0" smtClean="0"/>
              <a:t> hard drive is small compared to the hundreds of </a:t>
            </a:r>
            <a:r>
              <a:rPr lang="en-US" sz="2400" dirty="0" err="1" smtClean="0"/>
              <a:t>Pbytes</a:t>
            </a:r>
            <a:r>
              <a:rPr lang="en-US" sz="2400" dirty="0" smtClean="0"/>
              <a:t> available in the cloud.</a:t>
            </a:r>
          </a:p>
          <a:p>
            <a:r>
              <a:rPr lang="en-US" sz="2800" dirty="0" smtClean="0"/>
              <a:t>Increased data reliability:</a:t>
            </a:r>
          </a:p>
          <a:p>
            <a:pPr lvl="1"/>
            <a:r>
              <a:rPr lang="en-US" sz="2400" dirty="0" smtClean="0"/>
              <a:t>Unlike desktop computing, in which if a hard disk crashes and destroy all your valuable data, a computer crashing in the cloud should not affect the storage of your data.</a:t>
            </a:r>
          </a:p>
          <a:p>
            <a:pPr lvl="2"/>
            <a:r>
              <a:rPr lang="en-US" sz="2000" dirty="0" smtClean="0"/>
              <a:t>if your personal computer crashes, all your data is still out there in the cloud, still accessible</a:t>
            </a:r>
          </a:p>
          <a:p>
            <a:pPr lvl="1"/>
            <a:r>
              <a:rPr lang="en-US" sz="2400" dirty="0" smtClean="0"/>
              <a:t>In a world where few individual desktop PC users back up their data on a regular basis, cloud computing is a data-safe computing platform!</a:t>
            </a:r>
            <a:endParaRPr lang="en-GB" sz="2400" dirty="0" smtClean="0"/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…ADVANTAGES OF CLOUD COMPUTING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Universal document access:</a:t>
            </a:r>
          </a:p>
          <a:p>
            <a:pPr lvl="1"/>
            <a:r>
              <a:rPr lang="en-US" sz="2400" dirty="0" smtClean="0"/>
              <a:t>That is not a problem with cloud computing, because you do not take your documents with you. </a:t>
            </a:r>
          </a:p>
          <a:p>
            <a:pPr lvl="1"/>
            <a:r>
              <a:rPr lang="en-US" sz="2400" dirty="0" smtClean="0"/>
              <a:t>Instead, they stay in the cloud, and you can access them whenever you have a computer and an Internet connection</a:t>
            </a:r>
          </a:p>
          <a:p>
            <a:pPr lvl="1"/>
            <a:r>
              <a:rPr lang="en-US" sz="2400" dirty="0" smtClean="0"/>
              <a:t>Documents are instantly available from wherever you are</a:t>
            </a:r>
          </a:p>
          <a:p>
            <a:r>
              <a:rPr lang="en-US" sz="2800" dirty="0" smtClean="0"/>
              <a:t>Latest version availability:</a:t>
            </a:r>
          </a:p>
          <a:p>
            <a:pPr lvl="1"/>
            <a:r>
              <a:rPr lang="en-US" sz="2400" dirty="0" smtClean="0"/>
              <a:t>When you edit a document at home, that edited version is what you see when you access the document at work. </a:t>
            </a:r>
          </a:p>
          <a:p>
            <a:pPr lvl="1"/>
            <a:r>
              <a:rPr lang="en-US" sz="2400" dirty="0" smtClean="0"/>
              <a:t>The cloud always hosts the latest version of your documents</a:t>
            </a:r>
          </a:p>
          <a:p>
            <a:pPr lvl="2"/>
            <a:r>
              <a:rPr lang="en-US" sz="1800" dirty="0" smtClean="0"/>
              <a:t>as long as you are connected, you are not in danger of having an outdated version</a:t>
            </a:r>
            <a:endParaRPr lang="en-GB" sz="1800" dirty="0" smtClean="0"/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…ADVANTAGES OF CLOUD COMPUTING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Easier group collaboration: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Sharing documents leads directly to better collaboration.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Many users do this as it is an important advantages of cloud computing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multiple users can collaborate easily on documents and projects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Device independence.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no longer tethered to a single computer or network.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Changes to computers, applications and documents - through the cloud.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Move to a portable device - applications and documents are still available.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BIG DATA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5791200" cy="4648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Lots of data is being collected </a:t>
            </a:r>
            <a:br>
              <a:rPr lang="en-US" dirty="0" smtClean="0"/>
            </a:br>
            <a:r>
              <a:rPr lang="en-US" dirty="0" smtClean="0"/>
              <a:t>and warehoused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Web data, e-commerce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purchases at department/</a:t>
            </a:r>
            <a:br>
              <a:rPr lang="en-US" dirty="0" smtClean="0"/>
            </a:br>
            <a:r>
              <a:rPr lang="en-US" dirty="0" smtClean="0"/>
              <a:t>grocery stores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Bank/Credit Card </a:t>
            </a:r>
            <a:br>
              <a:rPr lang="en-US" dirty="0" smtClean="0"/>
            </a:br>
            <a:r>
              <a:rPr lang="en-US" dirty="0" smtClean="0"/>
              <a:t>transactions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Social Network</a:t>
            </a:r>
            <a:endParaRPr lang="en-IN" dirty="0"/>
          </a:p>
        </p:txBody>
      </p:sp>
      <p:pic>
        <p:nvPicPr>
          <p:cNvPr id="7" name="Picture 5" descr="story-3dimensional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199"/>
            <a:ext cx="2133600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486400" y="3200400"/>
          <a:ext cx="1485900" cy="1549400"/>
        </p:xfrm>
        <a:graphic>
          <a:graphicData uri="http://schemas.openxmlformats.org/presentationml/2006/ole">
            <p:oleObj spid="_x0000_s36866" name="VISIO" r:id="rId4" imgW="1661160" imgH="1748028" progId="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7010400" y="3124200"/>
          <a:ext cx="1819689" cy="1981200"/>
        </p:xfrm>
        <a:graphic>
          <a:graphicData uri="http://schemas.openxmlformats.org/presentationml/2006/ole">
            <p:oleObj spid="_x0000_s36867" name="VISIO" r:id="rId5" imgW="2142744" imgH="2343912" progId="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…BIG DATA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Collection of data sets so large and complex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becomes difficult to process - database management tools or traditional data processing applications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“Big Data - scale, diversity, and complexity requires </a:t>
            </a:r>
          </a:p>
          <a:p>
            <a:pPr marL="725488" indent="-363538">
              <a:buNone/>
            </a:pPr>
            <a:r>
              <a:rPr lang="en-IN" dirty="0" smtClean="0"/>
              <a:t>    new architecture, techniques, algorithms, and analytics </a:t>
            </a:r>
          </a:p>
          <a:p>
            <a:pPr marL="725488" indent="0">
              <a:buNone/>
            </a:pPr>
            <a:r>
              <a:rPr lang="en-IN" dirty="0" smtClean="0"/>
              <a:t>to manage it and extract value and hidden knowledge from it.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…BIG DATA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219200" y="1828800"/>
            <a:ext cx="6858000" cy="4343400"/>
          </a:xfrm>
        </p:spPr>
        <p:txBody>
          <a:bodyPr>
            <a:normAutofit fontScale="40000" lnSpcReduction="20000"/>
          </a:bodyPr>
          <a:lstStyle/>
          <a:p>
            <a:r>
              <a:rPr lang="en-IN" sz="4700" dirty="0" smtClean="0"/>
              <a:t>big data - predictive analytics to extract value from information and rarely refers to size of the information set. </a:t>
            </a:r>
          </a:p>
          <a:p>
            <a:endParaRPr lang="en-IN" sz="4700" dirty="0" smtClean="0"/>
          </a:p>
          <a:p>
            <a:r>
              <a:rPr lang="en-IN" sz="4700" dirty="0" smtClean="0"/>
              <a:t>may lead to the confident and better decision making -  in developing greater operational efficiency, reduction in the cost and the risk.</a:t>
            </a:r>
          </a:p>
          <a:p>
            <a:pPr>
              <a:buNone/>
            </a:pPr>
            <a:endParaRPr lang="en-IN" sz="4700" dirty="0" smtClean="0"/>
          </a:p>
          <a:p>
            <a:r>
              <a:rPr lang="en-IN" sz="4700" dirty="0" smtClean="0"/>
              <a:t>larger than the commonly used software tools to capture, curate and manage and process information within a defined time.</a:t>
            </a:r>
          </a:p>
          <a:p>
            <a:r>
              <a:rPr lang="en-IN" sz="4700" dirty="0" smtClean="0"/>
              <a:t>The size is continuously increasing - from few terabytes to petabytes.</a:t>
            </a:r>
          </a:p>
          <a:p>
            <a:r>
              <a:rPr lang="en-IN" sz="4700" dirty="0" smtClean="0"/>
              <a:t>characterized by high volume, velocity, and variety to need specifically applied science and analytical ways for its change into value.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…BIG DATA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769352" cy="44958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The big data has many characteristic and they are as follows: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Volume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Variety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Velocity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Variability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Veracity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Complexity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…BIG DATA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696200" cy="4800600"/>
          </a:xfrm>
        </p:spPr>
        <p:txBody>
          <a:bodyPr>
            <a:normAutofit fontScale="92500"/>
          </a:bodyPr>
          <a:lstStyle/>
          <a:p>
            <a:pPr fontAlgn="base">
              <a:buFont typeface="Wingdings" pitchFamily="2" charset="2"/>
              <a:buChar char="§"/>
            </a:pPr>
            <a:r>
              <a:rPr lang="en-IN" b="1" dirty="0" smtClean="0"/>
              <a:t>Volume:</a:t>
            </a:r>
            <a:r>
              <a:rPr lang="en-IN" dirty="0" smtClean="0"/>
              <a:t> </a:t>
            </a:r>
          </a:p>
          <a:p>
            <a:pPr fontAlgn="base">
              <a:buNone/>
            </a:pPr>
            <a:r>
              <a:rPr lang="en-IN" dirty="0" smtClean="0"/>
              <a:t>   it is the size of the data that explains the value and information &amp; whether it can be viewed as a big data or not.</a:t>
            </a:r>
          </a:p>
          <a:p>
            <a:pPr fontAlgn="base">
              <a:buFont typeface="Wingdings" pitchFamily="2" charset="2"/>
              <a:buChar char="§"/>
            </a:pPr>
            <a:r>
              <a:rPr lang="en-IN" b="1" dirty="0" smtClean="0"/>
              <a:t>Variety:</a:t>
            </a:r>
            <a:r>
              <a:rPr lang="en-IN" dirty="0" smtClean="0"/>
              <a:t> </a:t>
            </a:r>
          </a:p>
          <a:p>
            <a:pPr marL="441325" indent="95250" fontAlgn="base">
              <a:buFont typeface="Wingdings" pitchFamily="2" charset="2"/>
              <a:buChar char="ü"/>
            </a:pPr>
            <a:r>
              <a:rPr lang="en-IN" dirty="0" smtClean="0"/>
              <a:t>    it determines the class the big data belongs to </a:t>
            </a:r>
          </a:p>
          <a:p>
            <a:pPr marL="993775" indent="-552450" fontAlgn="base">
              <a:buFont typeface="Wingdings" pitchFamily="2" charset="2"/>
              <a:buChar char="ü"/>
            </a:pPr>
            <a:r>
              <a:rPr lang="en-IN" dirty="0" smtClean="0"/>
              <a:t>it is also an essential factor that the data analyst should know.</a:t>
            </a:r>
          </a:p>
          <a:p>
            <a:pPr fontAlgn="base">
              <a:buFont typeface="Wingdings" pitchFamily="2" charset="2"/>
              <a:buChar char="§"/>
            </a:pPr>
            <a:r>
              <a:rPr lang="en-IN" b="1" dirty="0" smtClean="0"/>
              <a:t>Velocity:</a:t>
            </a:r>
            <a:r>
              <a:rPr lang="en-IN" dirty="0" smtClean="0"/>
              <a:t> </a:t>
            </a:r>
          </a:p>
          <a:p>
            <a:pPr fontAlgn="base">
              <a:buNone/>
            </a:pPr>
            <a:r>
              <a:rPr lang="en-IN" dirty="0" smtClean="0"/>
              <a:t>    refers to the speed of production of the information.</a:t>
            </a:r>
          </a:p>
          <a:p>
            <a:pPr fontAlgn="base"/>
            <a:endParaRPr lang="en-IN" dirty="0" smtClean="0"/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…</a:t>
            </a:r>
            <a:r>
              <a:rPr lang="en-IN" b="1" dirty="0" smtClean="0">
                <a:solidFill>
                  <a:schemeClr val="tx1"/>
                </a:solidFill>
              </a:rPr>
              <a:t>NETWORKS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572000"/>
          </a:xfrm>
        </p:spPr>
        <p:txBody>
          <a:bodyPr>
            <a:normAutofit fontScale="85000" lnSpcReduction="20000"/>
          </a:bodyPr>
          <a:lstStyle/>
          <a:p>
            <a:r>
              <a:rPr lang="en-IN" sz="3200" dirty="0" smtClean="0"/>
              <a:t>support an enormous number of applications and </a:t>
            </a:r>
          </a:p>
          <a:p>
            <a:pPr marL="319088" indent="-50800">
              <a:buNone/>
            </a:pPr>
            <a:r>
              <a:rPr lang="en-IN" sz="3200" dirty="0" smtClean="0"/>
              <a:t>Services - </a:t>
            </a:r>
          </a:p>
          <a:p>
            <a:pPr marL="319088" indent="-50800">
              <a:buNone/>
            </a:pPr>
            <a:r>
              <a:rPr lang="en-IN" sz="3200" dirty="0" smtClean="0"/>
              <a:t>World Wide Web, digital video, digital audio, shared use of application and storage servers, printers, and fax machines, and use of email and instant messaging applications etc.</a:t>
            </a:r>
          </a:p>
          <a:p>
            <a:pPr marL="319088" indent="-319088">
              <a:buFont typeface="Wingdings" pitchFamily="2" charset="2"/>
              <a:buChar char="q"/>
            </a:pPr>
            <a:r>
              <a:rPr lang="en-IN" sz="3200" dirty="0" smtClean="0"/>
              <a:t>differ in the transmission medium used to carry their signals, communications protocols to organize –</a:t>
            </a:r>
          </a:p>
          <a:p>
            <a:pPr marL="319088" indent="-319088">
              <a:buNone/>
            </a:pPr>
            <a:r>
              <a:rPr lang="en-IN" sz="3200" dirty="0" smtClean="0"/>
              <a:t>   network traffic, the network's size, topology and organizational intent. </a:t>
            </a:r>
          </a:p>
          <a:p>
            <a:pPr marL="319088" indent="-319088">
              <a:buFont typeface="Wingdings" pitchFamily="2" charset="2"/>
              <a:buChar char="q"/>
            </a:pPr>
            <a:r>
              <a:rPr lang="en-IN" sz="3200" dirty="0" smtClean="0"/>
              <a:t>The best-known computer network is the Internet.</a:t>
            </a:r>
          </a:p>
          <a:p>
            <a:endParaRPr lang="en-IN" sz="3200" dirty="0" smtClean="0"/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…BIG DATA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848600" cy="4800600"/>
          </a:xfrm>
        </p:spPr>
        <p:txBody>
          <a:bodyPr>
            <a:normAutofit fontScale="77500" lnSpcReduction="20000"/>
          </a:bodyPr>
          <a:lstStyle/>
          <a:p>
            <a:pPr fontAlgn="base">
              <a:buFont typeface="Wingdings" pitchFamily="2" charset="2"/>
              <a:buChar char="§"/>
            </a:pPr>
            <a:r>
              <a:rPr lang="en-IN" b="1" dirty="0" smtClean="0"/>
              <a:t>Variability:</a:t>
            </a:r>
            <a:r>
              <a:rPr lang="en-IN" dirty="0" smtClean="0"/>
              <a:t> 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    it causes an issue to the people who analyze the information.</a:t>
            </a:r>
          </a:p>
          <a:p>
            <a:pPr fontAlgn="base">
              <a:buFont typeface="Wingdings" pitchFamily="2" charset="2"/>
              <a:buChar char="§"/>
            </a:pPr>
            <a:r>
              <a:rPr lang="en-IN" b="1" dirty="0" smtClean="0"/>
              <a:t>Veracity:</a:t>
            </a:r>
            <a:r>
              <a:rPr lang="en-IN" dirty="0" smtClean="0"/>
              <a:t> </a:t>
            </a:r>
          </a:p>
          <a:p>
            <a:pPr marL="536575" indent="266700" fontAlgn="base">
              <a:buFont typeface="Wingdings" pitchFamily="2" charset="2"/>
              <a:buChar char="ü"/>
            </a:pPr>
            <a:r>
              <a:rPr lang="en-IN" dirty="0" smtClean="0"/>
              <a:t>  The quality of the information may vary a lot </a:t>
            </a:r>
          </a:p>
          <a:p>
            <a:pPr marL="993775" indent="-457200" fontAlgn="base">
              <a:buFont typeface="Wingdings" pitchFamily="2" charset="2"/>
              <a:buChar char="ü"/>
            </a:pPr>
            <a:r>
              <a:rPr lang="en-IN" dirty="0" smtClean="0"/>
              <a:t>precision of analysis depends on the veracity factor of the source information.</a:t>
            </a:r>
          </a:p>
          <a:p>
            <a:pPr fontAlgn="base">
              <a:buFont typeface="Wingdings" pitchFamily="2" charset="2"/>
              <a:buChar char="§"/>
            </a:pPr>
            <a:r>
              <a:rPr lang="en-IN" b="1" dirty="0" smtClean="0"/>
              <a:t>Complexity: </a:t>
            </a:r>
          </a:p>
          <a:p>
            <a:pPr marL="536575" indent="0" fontAlgn="base">
              <a:buFont typeface="Wingdings" pitchFamily="2" charset="2"/>
              <a:buChar char="ü"/>
            </a:pPr>
            <a:r>
              <a:rPr lang="en-IN" b="1" dirty="0" smtClean="0"/>
              <a:t>    </a:t>
            </a:r>
            <a:r>
              <a:rPr lang="en-IN" dirty="0" smtClean="0"/>
              <a:t>The management of the data can become a difficult process -  </a:t>
            </a:r>
          </a:p>
          <a:p>
            <a:pPr marL="536575" indent="0" fontAlgn="base">
              <a:buFont typeface="Wingdings" pitchFamily="2" charset="2"/>
              <a:buChar char="ü"/>
            </a:pPr>
            <a:r>
              <a:rPr lang="en-IN" dirty="0" smtClean="0"/>
              <a:t>    huge information comes from different sources. </a:t>
            </a:r>
          </a:p>
          <a:p>
            <a:pPr marL="898525" indent="-361950" fontAlgn="base">
              <a:buFont typeface="Wingdings" pitchFamily="2" charset="2"/>
              <a:buChar char="ü"/>
            </a:pPr>
            <a:r>
              <a:rPr lang="en-IN" dirty="0" smtClean="0"/>
              <a:t>All these information needs to linked, correlate and connects with each       other </a:t>
            </a:r>
          </a:p>
          <a:p>
            <a:pPr marL="898525" indent="-361950" fontAlgn="base">
              <a:buFont typeface="Wingdings" pitchFamily="2" charset="2"/>
              <a:buChar char="ü"/>
            </a:pPr>
            <a:r>
              <a:rPr lang="en-IN" dirty="0" smtClean="0"/>
              <a:t>to acquire the data that is supposed to be transferred by this information. </a:t>
            </a:r>
          </a:p>
          <a:p>
            <a:pPr marL="536575" indent="0" fontAlgn="base">
              <a:buFont typeface="Wingdings" pitchFamily="2" charset="2"/>
              <a:buChar char="ü"/>
            </a:pP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…BIG DATA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696200" cy="4648200"/>
          </a:xfrm>
        </p:spPr>
        <p:txBody>
          <a:bodyPr/>
          <a:lstStyle/>
          <a:p>
            <a:pPr marL="0" indent="0" fontAlgn="base">
              <a:buNone/>
            </a:pPr>
            <a:r>
              <a:rPr lang="en-IN" dirty="0" smtClean="0"/>
              <a:t>Generally, the factory work and the cyber-physical systems have a 6C system and this is as below: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Connection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Cloud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Cyber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Content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Community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Customization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IN" b="1" dirty="0" smtClean="0">
                <a:solidFill>
                  <a:schemeClr val="tx1"/>
                </a:solidFill>
              </a:rPr>
              <a:t>STRUCTURE OF BIG DATA</a:t>
            </a:r>
            <a:endParaRPr lang="en-IN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924800" cy="4953000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en-IN" dirty="0" smtClean="0"/>
              <a:t>The structure of the big data can be explained by the following: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Structured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Semi-structured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Unstructured</a:t>
            </a:r>
          </a:p>
          <a:p>
            <a:pPr fontAlgn="base">
              <a:buNone/>
            </a:pPr>
            <a:r>
              <a:rPr lang="en-IN" b="1" dirty="0" smtClean="0"/>
              <a:t>Structured:</a:t>
            </a:r>
            <a:r>
              <a:rPr lang="en-IN" dirty="0" smtClean="0"/>
              <a:t> </a:t>
            </a:r>
          </a:p>
          <a:p>
            <a:pPr marL="319088" indent="42863" fontAlgn="base">
              <a:buNone/>
            </a:pPr>
            <a:r>
              <a:rPr lang="en-IN" dirty="0" smtClean="0"/>
              <a:t>includes the traditional sources of information.</a:t>
            </a:r>
          </a:p>
          <a:p>
            <a:pPr fontAlgn="base">
              <a:buNone/>
            </a:pPr>
            <a:r>
              <a:rPr lang="en-IN" b="1" dirty="0" smtClean="0"/>
              <a:t>Semi-structured:</a:t>
            </a:r>
            <a:r>
              <a:rPr lang="en-IN" dirty="0" smtClean="0"/>
              <a:t> </a:t>
            </a:r>
          </a:p>
          <a:p>
            <a:pPr marL="319088" indent="42863" fontAlgn="base">
              <a:buNone/>
            </a:pPr>
            <a:r>
              <a:rPr lang="en-IN" dirty="0" smtClean="0"/>
              <a:t>includes many sources of the big data.</a:t>
            </a:r>
          </a:p>
          <a:p>
            <a:pPr fontAlgn="base">
              <a:buNone/>
            </a:pPr>
            <a:r>
              <a:rPr lang="en-IN" b="1" dirty="0" smtClean="0"/>
              <a:t>Unstructured: </a:t>
            </a:r>
          </a:p>
          <a:p>
            <a:pPr marL="319088" indent="42863" fontAlgn="base">
              <a:buNone/>
            </a:pPr>
            <a:r>
              <a:rPr lang="en-IN" dirty="0" smtClean="0"/>
              <a:t>includes the information like video data and audio data.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    ADVANTAGES OF THE BIG DATA</a:t>
            </a:r>
            <a:r>
              <a:rPr lang="en-IN" dirty="0" smtClean="0">
                <a:solidFill>
                  <a:schemeClr val="tx1"/>
                </a:solidFill>
              </a:rPr>
              <a:t/>
            </a:r>
            <a:br>
              <a:rPr lang="en-IN" dirty="0" smtClean="0">
                <a:solidFill>
                  <a:schemeClr val="tx1"/>
                </a:solidFill>
              </a:rPr>
            </a:b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391400" cy="4495800"/>
          </a:xfrm>
        </p:spPr>
        <p:txBody>
          <a:bodyPr/>
          <a:lstStyle/>
          <a:p>
            <a:pPr fontAlgn="base">
              <a:buNone/>
            </a:pPr>
            <a:r>
              <a:rPr lang="en-IN" dirty="0" smtClean="0"/>
              <a:t>The advantages of the big data are as below:</a:t>
            </a:r>
          </a:p>
          <a:p>
            <a:pPr marL="725488" indent="-457200" fontAlgn="base">
              <a:buFont typeface="Wingdings" pitchFamily="2" charset="2"/>
              <a:buChar char="§"/>
            </a:pPr>
            <a:r>
              <a:rPr lang="en-IN" dirty="0" smtClean="0"/>
              <a:t>The big data is already a vital part of the $64 billion databases and the data analytics market.</a:t>
            </a:r>
          </a:p>
          <a:p>
            <a:pPr marL="725488" indent="-457200" fontAlgn="base">
              <a:buFont typeface="Wingdings" pitchFamily="2" charset="2"/>
              <a:buChar char="§"/>
            </a:pPr>
            <a:r>
              <a:rPr lang="en-IN" dirty="0" smtClean="0"/>
              <a:t>It furnishes commercial opportunities of a comparable.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APPLICATIONS OF BIG DATA</a:t>
            </a:r>
            <a:r>
              <a:rPr lang="en-IN" dirty="0" smtClean="0">
                <a:solidFill>
                  <a:schemeClr val="tx1"/>
                </a:solidFill>
              </a:rPr>
              <a:t/>
            </a:r>
            <a:br>
              <a:rPr lang="en-IN" dirty="0" smtClean="0">
                <a:solidFill>
                  <a:schemeClr val="tx1"/>
                </a:solidFill>
              </a:rPr>
            </a:b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0" y="1676400"/>
            <a:ext cx="7696200" cy="4724400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en-IN" dirty="0" smtClean="0"/>
              <a:t>The applications of the big data are in the following fields: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Government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International development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Manufacturing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Cyber-physical models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Media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Technology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Private sector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Science</a:t>
            </a:r>
          </a:p>
          <a:p>
            <a:pPr fontAlgn="base">
              <a:buFont typeface="Wingdings" pitchFamily="2" charset="2"/>
              <a:buChar char="§"/>
            </a:pPr>
            <a:r>
              <a:rPr lang="en-IN" dirty="0" smtClean="0"/>
              <a:t>Science and research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…APPLICATIONS OF BIG DATA</a:t>
            </a:r>
            <a:r>
              <a:rPr lang="en-IN" dirty="0" smtClean="0">
                <a:solidFill>
                  <a:schemeClr val="tx1"/>
                </a:solidFill>
              </a:rPr>
              <a:t/>
            </a:r>
            <a:br>
              <a:rPr lang="en-IN" dirty="0" smtClean="0">
                <a:solidFill>
                  <a:schemeClr val="tx1"/>
                </a:solidFill>
              </a:rPr>
            </a:b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495800"/>
          </a:xfrm>
        </p:spPr>
        <p:txBody>
          <a:bodyPr>
            <a:noAutofit/>
          </a:bodyPr>
          <a:lstStyle/>
          <a:p>
            <a:pPr fontAlgn="base">
              <a:buFont typeface="Wingdings" pitchFamily="2" charset="2"/>
              <a:buChar char="§"/>
            </a:pPr>
            <a:r>
              <a:rPr lang="en-IN" sz="2400" b="1" dirty="0" smtClean="0"/>
              <a:t>Government:</a:t>
            </a:r>
            <a:r>
              <a:rPr lang="en-IN" sz="2400" dirty="0" smtClean="0"/>
              <a:t> </a:t>
            </a:r>
          </a:p>
          <a:p>
            <a:pPr fontAlgn="base">
              <a:buNone/>
            </a:pPr>
            <a:r>
              <a:rPr lang="en-IN" sz="2400" dirty="0" smtClean="0"/>
              <a:t>    Ex:  In USA the year 2012, Obama declared the big data research and development initiative - it is used to address many issues faced and also utilized by the Indian government.</a:t>
            </a:r>
          </a:p>
          <a:p>
            <a:pPr fontAlgn="base">
              <a:buFont typeface="Wingdings" pitchFamily="2" charset="2"/>
              <a:buChar char="§"/>
            </a:pPr>
            <a:r>
              <a:rPr lang="en-IN" sz="2400" b="1" dirty="0" smtClean="0"/>
              <a:t>International development:</a:t>
            </a:r>
          </a:p>
          <a:p>
            <a:pPr fontAlgn="base">
              <a:buNone/>
            </a:pPr>
            <a:r>
              <a:rPr lang="en-IN" sz="2400" b="1" dirty="0" smtClean="0"/>
              <a:t>   </a:t>
            </a:r>
            <a:r>
              <a:rPr lang="en-IN" sz="2400" dirty="0" smtClean="0"/>
              <a:t> cost-effective opportunities to enhance the decision in critical advancement areas like health care, employment opportunities and crime, security and natural disaster.</a:t>
            </a:r>
          </a:p>
          <a:p>
            <a:pPr fontAlgn="base">
              <a:buNone/>
            </a:pPr>
            <a:r>
              <a:rPr lang="en-IN" sz="2400" dirty="0" smtClean="0"/>
              <a:t>    </a:t>
            </a:r>
            <a:r>
              <a:rPr lang="en-IN" sz="2400" b="1" dirty="0" smtClean="0"/>
              <a:t>Manufacturing: </a:t>
            </a:r>
          </a:p>
          <a:p>
            <a:pPr fontAlgn="base">
              <a:buNone/>
            </a:pPr>
            <a:r>
              <a:rPr lang="en-IN" sz="2400" b="1" dirty="0" smtClean="0"/>
              <a:t>    </a:t>
            </a:r>
            <a:r>
              <a:rPr lang="en-IN" sz="2400" dirty="0" smtClean="0"/>
              <a:t>In manufacturing, the big data furnishes an infrastructure for transparency in manufacturing or producing industry.</a:t>
            </a:r>
          </a:p>
          <a:p>
            <a:endParaRPr lang="en-IN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...APPLICATIONS OF BIG DATA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848600" cy="4648200"/>
          </a:xfrm>
        </p:spPr>
        <p:txBody>
          <a:bodyPr>
            <a:noAutofit/>
          </a:bodyPr>
          <a:lstStyle/>
          <a:p>
            <a:pPr fontAlgn="base">
              <a:buFont typeface="Wingdings" pitchFamily="2" charset="2"/>
              <a:buChar char="§"/>
            </a:pPr>
            <a:r>
              <a:rPr lang="en-IN" sz="2400" b="1" dirty="0" smtClean="0"/>
              <a:t>Cyber-physical models:</a:t>
            </a:r>
            <a:r>
              <a:rPr lang="en-IN" sz="2400" dirty="0" smtClean="0"/>
              <a:t> </a:t>
            </a:r>
          </a:p>
          <a:p>
            <a:pPr fontAlgn="base">
              <a:buNone/>
            </a:pPr>
            <a:r>
              <a:rPr lang="en-IN" sz="2400" dirty="0" smtClean="0"/>
              <a:t>    The present PHM implementations make avail of data during the actual usage </a:t>
            </a:r>
          </a:p>
          <a:p>
            <a:pPr marL="319088" indent="42863" fontAlgn="base">
              <a:buNone/>
            </a:pPr>
            <a:r>
              <a:rPr lang="en-IN" sz="2400" dirty="0" smtClean="0"/>
              <a:t>analytical step by step procedures can do more precisely  - when more data is     included. </a:t>
            </a:r>
          </a:p>
          <a:p>
            <a:pPr fontAlgn="base">
              <a:buFont typeface="Wingdings" pitchFamily="2" charset="2"/>
              <a:buChar char="§"/>
            </a:pPr>
            <a:r>
              <a:rPr lang="en-IN" sz="2400" b="1" dirty="0" smtClean="0"/>
              <a:t>Media:</a:t>
            </a:r>
            <a:r>
              <a:rPr lang="en-IN" sz="2400" dirty="0" smtClean="0"/>
              <a:t> I</a:t>
            </a:r>
          </a:p>
          <a:p>
            <a:pPr fontAlgn="base">
              <a:buNone/>
            </a:pPr>
            <a:r>
              <a:rPr lang="en-IN" sz="2400" dirty="0" smtClean="0"/>
              <a:t>    it is used in the internet of things - the activities like targeting of computers and data capturing.</a:t>
            </a:r>
          </a:p>
          <a:p>
            <a:pPr fontAlgn="base">
              <a:buFont typeface="Wingdings" pitchFamily="2" charset="2"/>
              <a:buChar char="§"/>
            </a:pPr>
            <a:r>
              <a:rPr lang="en-IN" sz="2400" b="1" dirty="0" smtClean="0"/>
              <a:t>Technology:</a:t>
            </a:r>
          </a:p>
          <a:p>
            <a:pPr fontAlgn="base">
              <a:buNone/>
            </a:pPr>
            <a:r>
              <a:rPr lang="en-IN" sz="2400" b="1" dirty="0" smtClean="0"/>
              <a:t>   </a:t>
            </a:r>
            <a:r>
              <a:rPr lang="en-IN" sz="2400" dirty="0" smtClean="0"/>
              <a:t> In the technology, it is used in the websites like eBay, Amazon and </a:t>
            </a:r>
            <a:r>
              <a:rPr lang="en-IN" sz="2400" dirty="0" err="1" smtClean="0"/>
              <a:t>Facebook</a:t>
            </a:r>
            <a:r>
              <a:rPr lang="en-IN" sz="2400" dirty="0" smtClean="0"/>
              <a:t> and Google utilize it.</a:t>
            </a:r>
          </a:p>
          <a:p>
            <a:endParaRPr lang="en-IN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219200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...APPLICATIONS OF BIG DATA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74152" cy="4572000"/>
          </a:xfrm>
        </p:spPr>
        <p:txBody>
          <a:bodyPr>
            <a:normAutofit fontScale="77500" lnSpcReduction="20000"/>
          </a:bodyPr>
          <a:lstStyle/>
          <a:p>
            <a:pPr fontAlgn="base">
              <a:buFont typeface="Wingdings" pitchFamily="2" charset="2"/>
              <a:buChar char="§"/>
            </a:pPr>
            <a:r>
              <a:rPr lang="en-IN" sz="3200" b="1" dirty="0" smtClean="0"/>
              <a:t>Private sector:</a:t>
            </a:r>
            <a:r>
              <a:rPr lang="en-IN" sz="3200" dirty="0" smtClean="0"/>
              <a:t> </a:t>
            </a:r>
          </a:p>
          <a:p>
            <a:pPr fontAlgn="base">
              <a:buNone/>
            </a:pPr>
            <a:r>
              <a:rPr lang="en-IN" sz="3200" dirty="0" smtClean="0"/>
              <a:t>    includes the retail, retail banking, and real estate.</a:t>
            </a:r>
          </a:p>
          <a:p>
            <a:pPr fontAlgn="base">
              <a:buFont typeface="Wingdings" pitchFamily="2" charset="2"/>
              <a:buChar char="§"/>
            </a:pPr>
            <a:r>
              <a:rPr lang="en-IN" sz="3200" b="1" dirty="0" smtClean="0"/>
              <a:t>Science:</a:t>
            </a:r>
            <a:r>
              <a:rPr lang="en-IN" sz="3200" dirty="0" smtClean="0"/>
              <a:t> </a:t>
            </a:r>
          </a:p>
          <a:p>
            <a:pPr fontAlgn="base">
              <a:buNone/>
            </a:pPr>
            <a:r>
              <a:rPr lang="en-IN" sz="3200" dirty="0" smtClean="0"/>
              <a:t>    The best example for its application in science is about the Large Hardom collider that represented 150 million sensors transmitting information 40 million times per second.</a:t>
            </a:r>
          </a:p>
          <a:p>
            <a:pPr fontAlgn="base">
              <a:buFont typeface="Wingdings" pitchFamily="2" charset="2"/>
              <a:buChar char="§"/>
            </a:pPr>
            <a:r>
              <a:rPr lang="en-IN" sz="3200" dirty="0" smtClean="0"/>
              <a:t>The big data also has the application in the science and research.</a:t>
            </a:r>
          </a:p>
          <a:p>
            <a:pPr fontAlgn="base">
              <a:buFont typeface="Wingdings" pitchFamily="2" charset="2"/>
              <a:buChar char="§"/>
            </a:pPr>
            <a:r>
              <a:rPr lang="en-IN" sz="3200" dirty="0" smtClean="0"/>
              <a:t>The big data will be very advanced in the future as $15 billion is invested in software firms that are specialized in the data management and the data analytics.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8248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421083" cy="365125"/>
          </a:xfrm>
        </p:spPr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5720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Principles Of Mobile Computing,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Uwe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Hansmann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Lothar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Merk</a:t>
            </a:r>
            <a:r>
              <a:rPr lang="en-US" sz="2400" b="1" dirty="0" smtClean="0"/>
              <a:t> Martin S. </a:t>
            </a:r>
            <a:r>
              <a:rPr lang="en-US" sz="2400" b="1" dirty="0" err="1" smtClean="0"/>
              <a:t>Nicklous</a:t>
            </a:r>
            <a:r>
              <a:rPr lang="en-US" sz="2400" b="1" dirty="0" smtClean="0"/>
              <a:t> , Thomas </a:t>
            </a:r>
            <a:r>
              <a:rPr lang="en-US" sz="2400" b="1" dirty="0" err="1" smtClean="0"/>
              <a:t>Stober</a:t>
            </a:r>
            <a:r>
              <a:rPr lang="en-US" sz="2400" b="1" dirty="0" smtClean="0"/>
              <a:t>,</a:t>
            </a:r>
            <a:r>
              <a:rPr lang="en-US" sz="2400" dirty="0" smtClean="0"/>
              <a:t> Springer International Second Edition.</a:t>
            </a:r>
          </a:p>
          <a:p>
            <a:pPr lvl="0"/>
            <a:r>
              <a:rPr lang="en-US" sz="2400" dirty="0" smtClean="0"/>
              <a:t>Pervasive Computing Technology and Architecture of Mobile Internet Applications, </a:t>
            </a:r>
            <a:r>
              <a:rPr lang="en-US" sz="2400" b="1" dirty="0" err="1" smtClean="0"/>
              <a:t>Jochen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Burkhardt</a:t>
            </a:r>
            <a:r>
              <a:rPr lang="en-US" sz="2400" b="1" dirty="0" smtClean="0"/>
              <a:t>, Dr. Horst </a:t>
            </a:r>
            <a:r>
              <a:rPr lang="en-US" sz="2400" b="1" dirty="0" err="1" smtClean="0"/>
              <a:t>Henn</a:t>
            </a:r>
            <a:r>
              <a:rPr lang="en-US" sz="2400" b="1" dirty="0" smtClean="0"/>
              <a:t>, Stefan </a:t>
            </a:r>
            <a:r>
              <a:rPr lang="en-US" sz="2400" b="1" dirty="0" err="1" smtClean="0"/>
              <a:t>Hepper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en-US" sz="2400" b="1" dirty="0" smtClean="0"/>
              <a:t>Klaus </a:t>
            </a:r>
            <a:r>
              <a:rPr lang="en-US" sz="2400" b="1" dirty="0" err="1" smtClean="0"/>
              <a:t>Rintdorff</a:t>
            </a:r>
            <a:r>
              <a:rPr lang="en-US" sz="2400" b="1" dirty="0" smtClean="0"/>
              <a:t>, Thomas </a:t>
            </a:r>
            <a:r>
              <a:rPr lang="en-US" sz="2400" b="1" dirty="0" err="1" smtClean="0"/>
              <a:t>Schack</a:t>
            </a:r>
            <a:r>
              <a:rPr lang="en-US" sz="2400" dirty="0" smtClean="0"/>
              <a:t>, Pearson Edition</a:t>
            </a:r>
          </a:p>
          <a:p>
            <a:pPr lvl="0"/>
            <a:r>
              <a:rPr lang="en-US" sz="2400" dirty="0" smtClean="0"/>
              <a:t>Cloud Computing, </a:t>
            </a:r>
            <a:r>
              <a:rPr lang="en-US" sz="2400" b="1" dirty="0" smtClean="0"/>
              <a:t>Dr. Kumar </a:t>
            </a:r>
            <a:r>
              <a:rPr lang="en-US" sz="2400" b="1" dirty="0" err="1" smtClean="0"/>
              <a:t>Saurabh</a:t>
            </a:r>
            <a:r>
              <a:rPr lang="en-US" sz="2400" dirty="0" smtClean="0"/>
              <a:t>, Wiley India Publication.</a:t>
            </a:r>
          </a:p>
          <a:p>
            <a:pPr lvl="0"/>
            <a:r>
              <a:rPr lang="en-US" sz="2400" dirty="0" smtClean="0"/>
              <a:t>Grid Computing, </a:t>
            </a:r>
            <a:r>
              <a:rPr lang="en-US" sz="2400" b="1" dirty="0" err="1" smtClean="0"/>
              <a:t>Joshy</a:t>
            </a:r>
            <a:r>
              <a:rPr lang="en-US" sz="2400" b="1" dirty="0" smtClean="0"/>
              <a:t> Joseph, Craig </a:t>
            </a:r>
            <a:r>
              <a:rPr lang="en-US" sz="2400" b="1" dirty="0" err="1" smtClean="0"/>
              <a:t>Fellenstein</a:t>
            </a:r>
            <a:r>
              <a:rPr lang="en-US" sz="2400" dirty="0" smtClean="0"/>
              <a:t>, Pearson Edition.</a:t>
            </a:r>
          </a:p>
          <a:p>
            <a:pPr lvl="0"/>
            <a:r>
              <a:rPr lang="en-US" sz="2400" dirty="0" smtClean="0"/>
              <a:t>Internet of Things – From Research and Innovation to Market Deployment, </a:t>
            </a:r>
            <a:r>
              <a:rPr lang="en-US" sz="2400" b="1" dirty="0" err="1" smtClean="0"/>
              <a:t>Ovidiu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Vermesan</a:t>
            </a:r>
            <a:r>
              <a:rPr lang="en-US" sz="2400" b="1" dirty="0" smtClean="0"/>
              <a:t>, Peter </a:t>
            </a:r>
            <a:r>
              <a:rPr lang="en-US" sz="2400" b="1" dirty="0" err="1" smtClean="0"/>
              <a:t>Friess</a:t>
            </a:r>
            <a:r>
              <a:rPr lang="en-US" sz="2400" dirty="0" smtClean="0"/>
              <a:t>, River Publishers, 2014.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8248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421083" cy="365125"/>
          </a:xfrm>
        </p:spPr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686800" cy="45720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https://en.wikipedia.org/wiki/Mobile_computing</a:t>
            </a:r>
          </a:p>
          <a:p>
            <a:r>
              <a:rPr lang="en-US" sz="2400" dirty="0" smtClean="0"/>
              <a:t>https://www.techopedia.com/definition/2/cloud-computing </a:t>
            </a:r>
          </a:p>
          <a:p>
            <a:r>
              <a:rPr lang="en-US" sz="2400" dirty="0" smtClean="0"/>
              <a:t>https://www.techopedia.com/definition/28247/internet-of-things-iot</a:t>
            </a:r>
          </a:p>
          <a:p>
            <a:r>
              <a:rPr lang="en-US" sz="2400" dirty="0" smtClean="0"/>
              <a:t>https://www.oracle.com/in/big-data/guide/what-is-big-data.html</a:t>
            </a:r>
          </a:p>
          <a:p>
            <a:pPr>
              <a:lnSpc>
                <a:spcPts val="2880"/>
              </a:lnSpc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400" dirty="0" smtClean="0"/>
              <a:t>https://www.techopedia.com/definition/28247/internet-of-things-iot</a:t>
            </a:r>
            <a:r>
              <a:rPr lang="en-US" sz="2400" dirty="0" smtClean="0">
                <a:noFill/>
              </a:rPr>
              <a:t>et</a:t>
            </a:r>
          </a:p>
          <a:p>
            <a:pPr>
              <a:lnSpc>
                <a:spcPts val="2880"/>
              </a:lnSpc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400" dirty="0" smtClean="0"/>
              <a:t>https://www.oracle.com/in/big-data/guide/what-is-big-data.html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COMPUTING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4648200"/>
          </a:xfrm>
        </p:spPr>
        <p:txBody>
          <a:bodyPr/>
          <a:lstStyle/>
          <a:p>
            <a:r>
              <a:rPr lang="en-IN" dirty="0" smtClean="0"/>
              <a:t>designing, developing and building hardware and software systems</a:t>
            </a:r>
          </a:p>
          <a:p>
            <a:r>
              <a:rPr lang="en-IN" dirty="0" smtClean="0"/>
              <a:t>processing, structuring, and managing various kinds of information </a:t>
            </a:r>
          </a:p>
          <a:p>
            <a:r>
              <a:rPr lang="en-IN" dirty="0" smtClean="0"/>
              <a:t>doing scientific research on and with computers</a:t>
            </a:r>
          </a:p>
          <a:p>
            <a:r>
              <a:rPr lang="en-IN" dirty="0" smtClean="0"/>
              <a:t> making computer systems behave intelligently and </a:t>
            </a:r>
          </a:p>
          <a:p>
            <a:r>
              <a:rPr lang="en-IN" dirty="0" smtClean="0"/>
              <a:t>creating and using communications and entertainment media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8248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MY SRC MY PRIDE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421083" cy="365125"/>
          </a:xfrm>
        </p:spPr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686800" cy="4572000"/>
          </a:xfrm>
        </p:spPr>
        <p:txBody>
          <a:bodyPr>
            <a:noAutofit/>
          </a:bodyPr>
          <a:lstStyle/>
          <a:p>
            <a:pPr lvl="0" algn="ctr">
              <a:buNone/>
            </a:pPr>
            <a:endParaRPr lang="en-US" sz="4000" dirty="0" smtClean="0"/>
          </a:p>
          <a:p>
            <a:pPr lvl="0" algn="ctr">
              <a:buNone/>
            </a:pPr>
            <a:endParaRPr lang="en-US" sz="4000" dirty="0" smtClean="0"/>
          </a:p>
          <a:p>
            <a:pPr lvl="0" algn="ctr">
              <a:buNone/>
            </a:pPr>
            <a:r>
              <a:rPr lang="en-US" sz="6000" dirty="0" smtClean="0">
                <a:solidFill>
                  <a:srgbClr val="00B0F0"/>
                </a:solidFill>
                <a:latin typeface="Forte" pitchFamily="66" charset="0"/>
              </a:rPr>
              <a:t>THANK  YOU !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PERVASIVE (UBIQUTIOUS) COMPUTING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096000" cy="44958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growing trend of embedding computational capability (generally in the form of microprocessors)</a:t>
            </a:r>
          </a:p>
          <a:p>
            <a:r>
              <a:rPr lang="en-IN" dirty="0" smtClean="0"/>
              <a:t>everyday objects to make them effectively communicate and perform useful tasks </a:t>
            </a:r>
          </a:p>
          <a:p>
            <a:r>
              <a:rPr lang="en-IN" dirty="0" smtClean="0"/>
              <a:t>minimizes the end user's need to interact with computers</a:t>
            </a:r>
          </a:p>
          <a:p>
            <a:r>
              <a:rPr lang="en-IN" dirty="0" smtClean="0"/>
              <a:t> Pervasive computing devices are network-connected and constantly available.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…</a:t>
            </a:r>
            <a:r>
              <a:rPr lang="en-IN" b="1" dirty="0" smtClean="0">
                <a:solidFill>
                  <a:schemeClr val="tx1"/>
                </a:solidFill>
              </a:rPr>
              <a:t>PERVASIVE (UBIQUTIOUS) COMPUTING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Pervasive computin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…PERVASIVE (UBIQUTIOUS) COMPUTING</a:t>
            </a:r>
            <a:endParaRPr lang="en-IN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any device, at any time, in any place and in any data format across any network, and can hand tasks from one computer to another </a:t>
            </a:r>
          </a:p>
          <a:p>
            <a:pPr>
              <a:buNone/>
            </a:pPr>
            <a:r>
              <a:rPr lang="en-IN" dirty="0" smtClean="0"/>
              <a:t>    Example:</a:t>
            </a:r>
          </a:p>
          <a:p>
            <a:pPr>
              <a:buNone/>
            </a:pPr>
            <a:r>
              <a:rPr lang="en-IN" dirty="0" smtClean="0"/>
              <a:t>    laptops, notebooks and smartphones, but also tablets, </a:t>
            </a:r>
          </a:p>
          <a:p>
            <a:pPr>
              <a:buNone/>
            </a:pPr>
            <a:r>
              <a:rPr lang="en-IN" dirty="0" smtClean="0"/>
              <a:t>    wearable devices, lighting systems, appliances and sensors, and so on.</a:t>
            </a:r>
          </a:p>
          <a:p>
            <a:r>
              <a:rPr lang="en-IN" dirty="0" smtClean="0"/>
              <a:t>The goal of pervasive computing is to make devices "smart,“</a:t>
            </a:r>
          </a:p>
          <a:p>
            <a:r>
              <a:rPr lang="en-IN" dirty="0" smtClean="0"/>
              <a:t> thus creating a sensor network capable of collecting, processing and sending data, and, ultimately, communicating as a means to adapt to the data's context and activity; </a:t>
            </a:r>
          </a:p>
          <a:p>
            <a:r>
              <a:rPr lang="en-IN" dirty="0" smtClean="0"/>
              <a:t>in essence, a network that can understand its surroundings and improve the human experience and quality of life.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…PERVASIVE (UBIQUTIOUS) COMPUTING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34400" cy="4495800"/>
          </a:xfrm>
        </p:spPr>
        <p:txBody>
          <a:bodyPr>
            <a:normAutofit fontScale="92500" lnSpcReduction="20000"/>
          </a:bodyPr>
          <a:lstStyle/>
          <a:p>
            <a:pPr marL="725488" indent="-457200">
              <a:buFont typeface="Wingdings" pitchFamily="2" charset="2"/>
              <a:buChar char="§"/>
            </a:pPr>
            <a:r>
              <a:rPr lang="en-IN" dirty="0" smtClean="0"/>
              <a:t>involve wireless communication and networking technologies, mobile devices, embedded systems, wearable computers, RFID tags, middleware and software agents.</a:t>
            </a:r>
          </a:p>
          <a:p>
            <a:pPr marL="725488" indent="-457200">
              <a:buFont typeface="Wingdings" pitchFamily="2" charset="2"/>
              <a:buChar char="§"/>
            </a:pPr>
            <a:r>
              <a:rPr lang="en-IN" dirty="0" smtClean="0"/>
              <a:t>Internet capabilities, voice recognition and artificial intelligence </a:t>
            </a:r>
          </a:p>
          <a:p>
            <a:pPr marL="725488" indent="-457200">
              <a:buNone/>
            </a:pPr>
            <a:r>
              <a:rPr lang="en-IN" dirty="0" smtClean="0"/>
              <a:t>Ex : </a:t>
            </a:r>
          </a:p>
          <a:p>
            <a:pPr marL="725488" indent="0">
              <a:buFont typeface="Arial" pitchFamily="34" charset="0"/>
              <a:buChar char="•"/>
            </a:pPr>
            <a:r>
              <a:rPr lang="en-IN" dirty="0" smtClean="0"/>
              <a:t>   keep tracking on the location of the people/object</a:t>
            </a:r>
          </a:p>
          <a:p>
            <a:pPr marL="725488" indent="0">
              <a:buFont typeface="Arial" pitchFamily="34" charset="0"/>
              <a:buChar char="•"/>
            </a:pPr>
            <a:r>
              <a:rPr lang="en-IN" dirty="0" smtClean="0"/>
              <a:t>   wearable devices – </a:t>
            </a:r>
          </a:p>
          <a:p>
            <a:pPr marL="1071563" indent="0">
              <a:buNone/>
            </a:pPr>
            <a:r>
              <a:rPr lang="en-IN" dirty="0" smtClean="0"/>
              <a:t>     Apple Watch informing a user of a phone call and allowing him to complete the call through the watch. </a:t>
            </a:r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smtClean="0">
                <a:solidFill>
                  <a:schemeClr val="tx1"/>
                </a:solidFill>
              </a:rPr>
              <a:t>     MOBILE </a:t>
            </a:r>
            <a:r>
              <a:rPr lang="en-IN" b="1" dirty="0" smtClean="0">
                <a:solidFill>
                  <a:schemeClr val="tx1"/>
                </a:solidFill>
              </a:rPr>
              <a:t>(NOMADIC) COMPUTING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4724400" cy="4343400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Users with portable computers</a:t>
            </a:r>
          </a:p>
          <a:p>
            <a:r>
              <a:rPr lang="en-IN" dirty="0" smtClean="0"/>
              <a:t>Network connections</a:t>
            </a:r>
          </a:p>
          <a:p>
            <a:r>
              <a:rPr lang="en-IN" dirty="0" smtClean="0"/>
              <a:t>Access – anywhere, anytime, anyplace</a:t>
            </a:r>
          </a:p>
          <a:p>
            <a:r>
              <a:rPr lang="en-IN" dirty="0" smtClean="0"/>
              <a:t>Normal fixed position to dynamic position</a:t>
            </a:r>
          </a:p>
          <a:p>
            <a:r>
              <a:rPr lang="en-IN" dirty="0" smtClean="0"/>
              <a:t>Work process – carried out - where it’s </a:t>
            </a:r>
            <a:r>
              <a:rPr lang="en-IN" dirty="0" err="1" smtClean="0"/>
              <a:t>n’t</a:t>
            </a:r>
            <a:r>
              <a:rPr lang="en-IN" dirty="0" smtClean="0"/>
              <a:t> previously possible</a:t>
            </a:r>
            <a:endParaRPr lang="en-IN" dirty="0"/>
          </a:p>
        </p:txBody>
      </p:sp>
      <p:sp>
        <p:nvSpPr>
          <p:cNvPr id="31748" name="AutoShape 4" descr="Image result for mobile comp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1750" name="Picture 6" descr="Image result for mobile compu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419600" cy="4337756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0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concepts of Advanced Computing Techniques - Mrs. A.Mullai        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615</TotalTime>
  <Words>2028</Words>
  <Application>Microsoft Office PowerPoint</Application>
  <PresentationFormat>On-screen Show (4:3)</PresentationFormat>
  <Paragraphs>375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Median</vt:lpstr>
      <vt:lpstr>VISIO</vt:lpstr>
      <vt:lpstr>      “MY SRC MY PRIDE”  BASIC CONCEPTS OF ADVANCED COMPUTING TECHNIQUES</vt:lpstr>
      <vt:lpstr>NETWORKS</vt:lpstr>
      <vt:lpstr>…NETWORKS</vt:lpstr>
      <vt:lpstr>COMPUTING</vt:lpstr>
      <vt:lpstr>PERVASIVE (UBIQUTIOUS) COMPUTING</vt:lpstr>
      <vt:lpstr>…PERVASIVE (UBIQUTIOUS) COMPUTING</vt:lpstr>
      <vt:lpstr>…PERVASIVE (UBIQUTIOUS) COMPUTING</vt:lpstr>
      <vt:lpstr>…PERVASIVE (UBIQUTIOUS) COMPUTING</vt:lpstr>
      <vt:lpstr>     MOBILE (NOMADIC) COMPUTING</vt:lpstr>
      <vt:lpstr>    MOBILE COMMUNICATION</vt:lpstr>
      <vt:lpstr>…MOBILE COMPUTING</vt:lpstr>
      <vt:lpstr> MOBILE HARDWARE</vt:lpstr>
      <vt:lpstr>MOBILE SOFTWARE </vt:lpstr>
      <vt:lpstr>CLOUD COMPUTING</vt:lpstr>
      <vt:lpstr>…CLOUD COMPUTING</vt:lpstr>
      <vt:lpstr>…CLOUD COMPUTING</vt:lpstr>
      <vt:lpstr>…CLOUD COMPUTING</vt:lpstr>
      <vt:lpstr>   OPPORTUNITIES AND CHALLENGES</vt:lpstr>
      <vt:lpstr>ADVANTAGES OF CLOUD COMPUTING</vt:lpstr>
      <vt:lpstr>…ADVANTAGES OF CLOUD COMPUTING</vt:lpstr>
      <vt:lpstr>…ADVANTAGES OF CLOUD COMPUTING</vt:lpstr>
      <vt:lpstr>…ADVANTAGES OF CLOUD COMPUTING</vt:lpstr>
      <vt:lpstr>…ADVANTAGES OF CLOUD COMPUTING</vt:lpstr>
      <vt:lpstr>…ADVANTAGES OF CLOUD COMPUTING</vt:lpstr>
      <vt:lpstr>BIG DATA</vt:lpstr>
      <vt:lpstr>…BIG DATA</vt:lpstr>
      <vt:lpstr>…BIG DATA</vt:lpstr>
      <vt:lpstr>…BIG DATA</vt:lpstr>
      <vt:lpstr>…BIG DATA</vt:lpstr>
      <vt:lpstr>…BIG DATA</vt:lpstr>
      <vt:lpstr>…BIG DATA</vt:lpstr>
      <vt:lpstr>STRUCTURE OF BIG DATA</vt:lpstr>
      <vt:lpstr>    ADVANTAGES OF THE BIG DATA </vt:lpstr>
      <vt:lpstr>APPLICATIONS OF BIG DATA </vt:lpstr>
      <vt:lpstr>…APPLICATIONS OF BIG DATA </vt:lpstr>
      <vt:lpstr>...APPLICATIONS OF BIG DATA</vt:lpstr>
      <vt:lpstr>...APPLICATIONS OF BIG DATA</vt:lpstr>
      <vt:lpstr>REFERENCES</vt:lpstr>
      <vt:lpstr>REFERENCES</vt:lpstr>
      <vt:lpstr>MY SRC MY PRIDE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FDP ON ADVANCED COMPUTING TECHNIQUES</dc:title>
  <dc:creator>ADMIN</dc:creator>
  <cp:lastModifiedBy>COMPUTER SCIENCE</cp:lastModifiedBy>
  <cp:revision>110</cp:revision>
  <dcterms:created xsi:type="dcterms:W3CDTF">2006-08-16T00:00:00Z</dcterms:created>
  <dcterms:modified xsi:type="dcterms:W3CDTF">2019-02-13T05:15:56Z</dcterms:modified>
</cp:coreProperties>
</file>